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2" r:id="rId7"/>
    <p:sldId id="265" r:id="rId8"/>
    <p:sldId id="263" r:id="rId9"/>
    <p:sldId id="261" r:id="rId10"/>
    <p:sldId id="267" r:id="rId11"/>
    <p:sldId id="268" r:id="rId12"/>
    <p:sldId id="264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0" autoAdjust="0"/>
    <p:restoredTop sz="94660"/>
  </p:normalViewPr>
  <p:slideViewPr>
    <p:cSldViewPr snapToGrid="0">
      <p:cViewPr varScale="1">
        <p:scale>
          <a:sx n="64" d="100"/>
          <a:sy n="64" d="100"/>
        </p:scale>
        <p:origin x="7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60383-8FCC-47E9-873A-E604B4C6F6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7A747C-72F9-4AF0-A37B-E7C623C16D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75200F-394A-4C88-BB30-3D2CE0D83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3211B-B959-487E-B4D3-3D1DFD752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18877-94AA-4C06-B98D-2B63E7643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76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050F3-0C1C-4D39-91D8-EDC352FC9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3C3B91-F0B1-46E6-94D6-91397127A5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3980A-BF0B-4837-9428-5DAB7FABB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4C16B-E249-48D6-AB3A-8CCD28B7F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1115D-1D98-4551-8120-99BF825E1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781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076872-9CE8-4986-9064-4C54F82A4B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3E0C87-386E-464D-B0B0-F75B572328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BBFF1-CC7F-45E5-B6C9-73F25776F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25C16-F47B-4137-9DCE-ED21F7C31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AF7683-57A8-43D6-9DDF-0B488C797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882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DDD49-E49D-4233-8069-716945111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D5AF4-F14F-4F20-A248-E865939D9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E4B1A3-9999-46FE-868B-65FBAD455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86613-31AC-475D-8855-BED19E36C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3936F-C304-4833-86DF-25747D00A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072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4705B-AB05-409D-8265-483D89B99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47D954-B58E-45BF-A51E-FD9589AA0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3C35C-DFA2-4128-B9A6-E23968934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7D2EA-BAA1-4352-A2A9-938128E4A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9915A-BF6C-4938-ABE4-7E7B2EC31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916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01B33-7FDB-44F1-8E07-0CE867B71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0D95E-D772-4558-B4B6-E67CBF16B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813FEE-69BC-41DC-8F87-2C3E8C562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09F6C-2859-4BA1-86DE-6C523520F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090B7-5336-4FAF-A583-C251DD8E9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D2061-7420-4844-9C4E-1989618C9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14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50F73-5F13-4C0C-B0E4-9B3B53667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519F3A-8408-41F0-82FC-8A4A47937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FAA9C-B9F9-4297-B846-5384BB631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BD9405-85E5-4746-8326-779448F1A8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9D4AF0-A724-41E7-A063-EEEA7501E5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304E77-72F5-4CA2-8B62-CE034007A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A3B058-E171-4834-8D3F-4E5171AE8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F6DB7C-A346-4248-B4EF-7A57B5EEE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91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D03D6-A305-45B4-B822-641B153CC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D5F1FC-8B5D-4E01-A468-547F8338C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81B8E2-7910-4B05-B4DB-0E40F19E1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00036F-70AA-476F-83B4-4C5016A36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915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49E2D6-E481-49E6-A61E-4E3A0E304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1C08E4-41A5-4123-B1B8-F2CD2907B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1A126-28F3-4072-9AB9-7AB066E2C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702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0B50A-C07E-4E53-B5AE-C87047119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31A10-A61A-4924-8A74-2B2735400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800ABC-CA58-4809-8A65-1839D699C1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C86976-C0E0-4266-BBDD-8AF101F3B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08CD1E-9B09-462C-B00A-5507A147E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272EFA-C688-4489-B7CE-CE8B9044C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6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87849-2092-44A2-BBAB-A68A4155D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749E72-CE28-4306-87BE-ADD8161349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0AA177-2A94-44B7-A2B8-15D1AD6134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F3EB5-92A6-4C38-9FBF-D962AEAE8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2FD80-4875-42BE-9077-95A94EB14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DB93E5-55B9-4DD2-894E-C8A67E1B8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6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BA21C1-F699-42FA-8F5C-B20AE0DCC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0F657-9232-4D26-BD67-7CEAAE2F7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373100-D3D1-4CEF-B136-FE10B2D274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AB09B-0306-4070-B511-53006F746C83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66A90-457B-4C89-86BB-01E850F684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A6117-975B-45C1-8022-D6C343B2A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6DCD9E-1CE3-49B4-BBD6-AB3FFA6FF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705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ourworldindata.org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tiejolly/nationalparkcolors" TargetMode="External"/><Relationship Id="rId2" Type="http://schemas.openxmlformats.org/officeDocument/2006/relationships/hyperlink" Target="https://colorbrewer2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://colormind.io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6C6BE-96B9-401B-9B59-F394EE6937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ESP 106</a:t>
            </a:r>
            <a:br>
              <a:rPr lang="en-US"/>
            </a:br>
            <a:r>
              <a:rPr lang="en-US"/>
              <a:t>Plotting, </a:t>
            </a:r>
            <a:r>
              <a:rPr lang="en-US" dirty="0"/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2230916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989E2E-0A68-4032-B64F-3DB9D3F7174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8"/>
          <a:stretch/>
        </p:blipFill>
        <p:spPr bwMode="auto">
          <a:xfrm>
            <a:off x="2818955" y="1533906"/>
            <a:ext cx="5209477" cy="509549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72069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43EA0-96A3-48FC-BCD3-7DEA130A9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1A753-8C9F-44A7-8C64-A11211AFA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Some examples in R….</a:t>
            </a:r>
          </a:p>
        </p:txBody>
      </p:sp>
    </p:spTree>
    <p:extLst>
      <p:ext uri="{BB962C8B-B14F-4D97-AF65-F5344CB8AC3E}">
        <p14:creationId xmlns:p14="http://schemas.microsoft.com/office/powerpoint/2010/main" val="285238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2102C-3AE8-4EAD-9553-60C3477FF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Subplots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901EC6A-72A9-445D-874C-159B22A47DB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dirty="0"/>
                  <a:t>There are several ways to add multiple plots to a single plotting window:</a:t>
                </a:r>
              </a:p>
              <a:p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Use </a:t>
                </a:r>
                <a:r>
                  <a:rPr lang="en-US" dirty="0">
                    <a:solidFill>
                      <a:schemeClr val="accent1"/>
                    </a:solidFill>
                  </a:rPr>
                  <a:t>par(</a:t>
                </a:r>
                <a:r>
                  <a:rPr lang="en-US" dirty="0" err="1">
                    <a:solidFill>
                      <a:schemeClr val="accent1"/>
                    </a:solidFill>
                  </a:rPr>
                  <a:t>mfrow</a:t>
                </a:r>
                <a:r>
                  <a:rPr lang="en-US" dirty="0">
                    <a:solidFill>
                      <a:schemeClr val="accent1"/>
                    </a:solidFill>
                  </a:rPr>
                  <a:t>=c(</a:t>
                </a:r>
                <a:r>
                  <a:rPr lang="en-US" dirty="0" err="1">
                    <a:solidFill>
                      <a:schemeClr val="accent1"/>
                    </a:solidFill>
                  </a:rPr>
                  <a:t>nrow,ncol</a:t>
                </a:r>
                <a:r>
                  <a:rPr lang="en-US" dirty="0">
                    <a:solidFill>
                      <a:schemeClr val="accent1"/>
                    </a:solidFill>
                  </a:rPr>
                  <a:t>)) </a:t>
                </a:r>
                <a:r>
                  <a:rPr lang="en-US" dirty="0"/>
                  <a:t>to partition the plotting window into equally-spaced panels (e.g. par(</a:t>
                </a:r>
                <a:r>
                  <a:rPr lang="en-US" dirty="0" err="1"/>
                  <a:t>mfrow</a:t>
                </a:r>
                <a:r>
                  <a:rPr lang="en-US" dirty="0"/>
                  <a:t>=c(2,1)) will create a window with two plots stacked on top of each other. R fills these sequentially with each call to plot()</a:t>
                </a:r>
              </a:p>
              <a:p>
                <a:pPr marL="514350" indent="-514350">
                  <a:buFont typeface="+mj-lt"/>
                  <a:buAutoNum type="arabicPeriod"/>
                </a:pPr>
                <a:endParaRPr lang="en-US" dirty="0"/>
              </a:p>
              <a:p>
                <a:pPr marL="514350" indent="-514350">
                  <a:lnSpc>
                    <a:spcPct val="170000"/>
                  </a:lnSpc>
                  <a:buFont typeface="+mj-lt"/>
                  <a:buAutoNum type="arabicPeriod"/>
                </a:pPr>
                <a:r>
                  <a:rPr lang="en-US" dirty="0"/>
                  <a:t>Use </a:t>
                </a:r>
                <a:r>
                  <a:rPr lang="en-US" dirty="0">
                    <a:solidFill>
                      <a:schemeClr val="accent1"/>
                    </a:solidFill>
                  </a:rPr>
                  <a:t>layout(matrix) </a:t>
                </a:r>
                <a:r>
                  <a:rPr lang="en-US" dirty="0"/>
                  <a:t>for uneven combinations of subplots or plots with unusual shapes. The matrix tells R how to partition the plot window. For instance if matrix =</a:t>
                </a:r>
                <a14:m>
                  <m:oMath xmlns:m="http://schemas.openxmlformats.org/officeDocument/2006/math">
                    <m:m>
                      <m:mPr>
                        <m:mcs>
                          <m:mc>
                            <m:mcPr>
                              <m:count m:val="2"/>
                              <m:mcJc m:val="center"/>
                            </m:mcPr>
                          </m:mc>
                        </m:mcs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</m:mr>
                      <m:m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mr>
                    </m:m>
                  </m:oMath>
                </a14:m>
                <a:r>
                  <a:rPr lang="en-US" dirty="0"/>
                  <a:t> there will be space for 3 plots, with two on the top half and one long plot in the bottom half. Again, R fills sequentially with each call to plot.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901EC6A-72A9-445D-874C-159B22A47DB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2801" r="-812" b="-1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208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84D7F-8FAE-41D7-90A4-C3E27A6DF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Lab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CA9DE-F35F-4C3A-83E3-E05CDCA3E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2370"/>
            <a:ext cx="10515600" cy="498906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 taken from Our World in Data: </a:t>
            </a:r>
            <a:r>
              <a:rPr lang="en-US" dirty="0">
                <a:hlinkClick r:id="rId2"/>
              </a:rPr>
              <a:t>https://ourworldindata.org/</a:t>
            </a:r>
            <a:endParaRPr lang="en-US" dirty="0"/>
          </a:p>
          <a:p>
            <a:endParaRPr lang="en-US" dirty="0"/>
          </a:p>
          <a:p>
            <a:r>
              <a:rPr lang="en-US" dirty="0"/>
              <a:t>Two files: </a:t>
            </a:r>
          </a:p>
          <a:p>
            <a:pPr lvl="1"/>
            <a:r>
              <a:rPr lang="en-US" dirty="0"/>
              <a:t>airpollution.csv</a:t>
            </a:r>
          </a:p>
          <a:p>
            <a:pPr lvl="1"/>
            <a:r>
              <a:rPr lang="en-US" dirty="0"/>
              <a:t>gdppercapandgini.csv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Steps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Read in air pollution file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Make one plot with indoor and outdoor air pollution death rates for two countries you are interested in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Read in the economic data file and merge with air pollution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Make a two panel plot showing indoor and outdoor air pollution death rates (y axis) against GDP per capita (x axis)</a:t>
            </a:r>
          </a:p>
        </p:txBody>
      </p:sp>
    </p:spTree>
    <p:extLst>
      <p:ext uri="{BB962C8B-B14F-4D97-AF65-F5344CB8AC3E}">
        <p14:creationId xmlns:p14="http://schemas.microsoft.com/office/powerpoint/2010/main" val="2170412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6723C-2645-4EEE-9066-5A6D54131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509" y="5375074"/>
            <a:ext cx="10515600" cy="1325563"/>
          </a:xfrm>
        </p:spPr>
        <p:txBody>
          <a:bodyPr/>
          <a:lstStyle/>
          <a:p>
            <a:r>
              <a:rPr lang="en-US" dirty="0"/>
              <a:t>Plot 1 – Uganda and South Africa as Examples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177E18-1893-4206-9777-3229A148B2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412" y="0"/>
            <a:ext cx="8261288" cy="5568215"/>
          </a:xfrm>
        </p:spPr>
      </p:pic>
    </p:spTree>
    <p:extLst>
      <p:ext uri="{BB962C8B-B14F-4D97-AF65-F5344CB8AC3E}">
        <p14:creationId xmlns:p14="http://schemas.microsoft.com/office/powerpoint/2010/main" val="2149614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0FB61-5035-4122-A9A0-3CA748E9C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2918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Plot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CE76F5-B670-4C96-913A-E9BEE014C9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76" y="219293"/>
            <a:ext cx="11272621" cy="5609891"/>
          </a:xfrm>
        </p:spPr>
      </p:pic>
      <p:sp>
        <p:nvSpPr>
          <p:cNvPr id="6" name="Arrow: Up-Down 5">
            <a:extLst>
              <a:ext uri="{FF2B5EF4-FFF2-40B4-BE49-F238E27FC236}">
                <a16:creationId xmlns:a16="http://schemas.microsoft.com/office/drawing/2014/main" id="{44709AC2-679E-4CC3-9418-DF37CA2E7380}"/>
              </a:ext>
            </a:extLst>
          </p:cNvPr>
          <p:cNvSpPr/>
          <p:nvPr/>
        </p:nvSpPr>
        <p:spPr>
          <a:xfrm rot="5400000">
            <a:off x="3609472" y="-702644"/>
            <a:ext cx="630455" cy="504845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483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CA8472-2863-4EB4-AE62-6742C8AFF3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51" y="266331"/>
            <a:ext cx="10692385" cy="5321133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6986DED-1751-4B51-9B59-4EA8DE686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29184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Plot 2 – Stretch Goal – Color by Continent</a:t>
            </a:r>
          </a:p>
        </p:txBody>
      </p:sp>
    </p:spTree>
    <p:extLst>
      <p:ext uri="{BB962C8B-B14F-4D97-AF65-F5344CB8AC3E}">
        <p14:creationId xmlns:p14="http://schemas.microsoft.com/office/powerpoint/2010/main" val="9436279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0E9C5-BE45-4000-97E2-77FC633D4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Useful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DFF4E-42BB-46CB-BF4A-FBD540EE9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123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read.csv(</a:t>
            </a:r>
            <a:r>
              <a:rPr lang="en-US" dirty="0" err="1">
                <a:solidFill>
                  <a:schemeClr val="accent1"/>
                </a:solidFill>
              </a:rPr>
              <a:t>filepath</a:t>
            </a:r>
            <a:r>
              <a:rPr lang="en-US" dirty="0"/>
              <a:t>) – read in data from a .csv file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colnames</a:t>
            </a:r>
            <a:r>
              <a:rPr lang="en-US" dirty="0"/>
              <a:t>(</a:t>
            </a:r>
            <a:r>
              <a:rPr lang="en-US" dirty="0" err="1">
                <a:solidFill>
                  <a:schemeClr val="accent1"/>
                </a:solidFill>
              </a:rPr>
              <a:t>dataframe</a:t>
            </a:r>
            <a:r>
              <a:rPr lang="en-US" dirty="0"/>
              <a:t>)=c(“name1”, “name2”….) – change the column names of a data frame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unique(</a:t>
            </a:r>
            <a:r>
              <a:rPr lang="en-US" dirty="0" err="1">
                <a:solidFill>
                  <a:schemeClr val="accent1"/>
                </a:solidFill>
              </a:rPr>
              <a:t>dataframe$column</a:t>
            </a:r>
            <a:r>
              <a:rPr lang="en-US" dirty="0"/>
              <a:t>) – get all unique values in that column (e.g. country names)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solidFill>
                  <a:schemeClr val="accent1"/>
                </a:solidFill>
              </a:rPr>
              <a:t>dataframe</a:t>
            </a:r>
            <a:r>
              <a:rPr lang="en-US" dirty="0"/>
              <a:t>[which(</a:t>
            </a:r>
            <a:r>
              <a:rPr lang="en-US" dirty="0">
                <a:solidFill>
                  <a:schemeClr val="accent1"/>
                </a:solidFill>
              </a:rPr>
              <a:t>condition</a:t>
            </a:r>
            <a:r>
              <a:rPr lang="en-US" dirty="0"/>
              <a:t>),] – subset a data frame to only rows that meet a true-false condition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merge(</a:t>
            </a:r>
            <a:r>
              <a:rPr lang="en-US" dirty="0">
                <a:solidFill>
                  <a:schemeClr val="accent1"/>
                </a:solidFill>
              </a:rPr>
              <a:t>dataframe1,dataframe2</a:t>
            </a:r>
            <a:r>
              <a:rPr lang="en-US" dirty="0"/>
              <a:t>) – merge 2 data frames together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569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0FFB5-C6C9-409E-898E-2E616DBD4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 Two Data Frames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835DBF1-B7B0-4B94-BB7F-3D4DB60C1C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106831"/>
              </p:ext>
            </p:extLst>
          </p:nvPr>
        </p:nvGraphicFramePr>
        <p:xfrm>
          <a:off x="566310" y="1889981"/>
          <a:ext cx="552969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49453">
                  <a:extLst>
                    <a:ext uri="{9D8B030D-6E8A-4147-A177-3AD203B41FA5}">
                      <a16:colId xmlns:a16="http://schemas.microsoft.com/office/drawing/2014/main" val="4026059716"/>
                    </a:ext>
                  </a:extLst>
                </a:gridCol>
                <a:gridCol w="1884460">
                  <a:extLst>
                    <a:ext uri="{9D8B030D-6E8A-4147-A177-3AD203B41FA5}">
                      <a16:colId xmlns:a16="http://schemas.microsoft.com/office/drawing/2014/main" val="2507531698"/>
                    </a:ext>
                  </a:extLst>
                </a:gridCol>
                <a:gridCol w="1995777">
                  <a:extLst>
                    <a:ext uri="{9D8B030D-6E8A-4147-A177-3AD203B41FA5}">
                      <a16:colId xmlns:a16="http://schemas.microsoft.com/office/drawing/2014/main" val="97594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Student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Grade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963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Bobby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Sophomore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35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Carlos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Junior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19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Junior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42828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F7B01A-57BE-4A11-9C1F-6E1243C7BA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192302"/>
              </p:ext>
            </p:extLst>
          </p:nvPr>
        </p:nvGraphicFramePr>
        <p:xfrm>
          <a:off x="7835789" y="1895503"/>
          <a:ext cx="3494819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31206">
                  <a:extLst>
                    <a:ext uri="{9D8B030D-6E8A-4147-A177-3AD203B41FA5}">
                      <a16:colId xmlns:a16="http://schemas.microsoft.com/office/drawing/2014/main" val="4026059716"/>
                    </a:ext>
                  </a:extLst>
                </a:gridCol>
                <a:gridCol w="1863613">
                  <a:extLst>
                    <a:ext uri="{9D8B030D-6E8A-4147-A177-3AD203B41FA5}">
                      <a16:colId xmlns:a16="http://schemas.microsoft.com/office/drawing/2014/main" val="25075316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Student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School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963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Bobby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Davis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35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Irvine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19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Ursula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Berkeley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428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Carlos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Davis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5514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Inga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Davis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603186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EFAD6E3-1295-4010-A722-F1E168F6A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538" y="4247764"/>
            <a:ext cx="10436749" cy="2793751"/>
          </a:xfrm>
        </p:spPr>
        <p:txBody>
          <a:bodyPr>
            <a:normAutofit/>
          </a:bodyPr>
          <a:lstStyle/>
          <a:p>
            <a:r>
              <a:rPr lang="en-US" dirty="0"/>
              <a:t>We want to combine data into one data frame that contains school, grade, and class information for each student but:</a:t>
            </a:r>
          </a:p>
          <a:p>
            <a:pPr lvl="1"/>
            <a:r>
              <a:rPr lang="en-US" dirty="0"/>
              <a:t>Order of students is not the same between the two data frames</a:t>
            </a:r>
          </a:p>
          <a:p>
            <a:pPr lvl="1"/>
            <a:r>
              <a:rPr lang="en-US" dirty="0"/>
              <a:t>Data frame 2 contains some students that aren’t included in Data frame 1</a:t>
            </a:r>
          </a:p>
          <a:p>
            <a:pPr marL="457200" lvl="1" indent="0">
              <a:buNone/>
            </a:pPr>
            <a:endParaRPr lang="en-US" sz="2800" dirty="0"/>
          </a:p>
          <a:p>
            <a:pPr marL="457200" lvl="1" indent="0">
              <a:buNone/>
            </a:pPr>
            <a:r>
              <a:rPr lang="en-US" sz="2800" b="1" dirty="0"/>
              <a:t>Time for a merge!</a:t>
            </a:r>
          </a:p>
          <a:p>
            <a:pPr lvl="1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C497A9E-8926-4BA8-870C-831BBB2B36CE}"/>
              </a:ext>
            </a:extLst>
          </p:cNvPr>
          <p:cNvSpPr/>
          <p:nvPr/>
        </p:nvSpPr>
        <p:spPr>
          <a:xfrm>
            <a:off x="1854035" y="3429000"/>
            <a:ext cx="26600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/>
              <a:t>Data frame 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044709-E584-42E1-8454-2C9B3CC9AEB3}"/>
              </a:ext>
            </a:extLst>
          </p:cNvPr>
          <p:cNvSpPr/>
          <p:nvPr/>
        </p:nvSpPr>
        <p:spPr>
          <a:xfrm>
            <a:off x="8089183" y="1186752"/>
            <a:ext cx="26600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/>
              <a:t>Data frame 2</a:t>
            </a:r>
          </a:p>
        </p:txBody>
      </p:sp>
    </p:spTree>
    <p:extLst>
      <p:ext uri="{BB962C8B-B14F-4D97-AF65-F5344CB8AC3E}">
        <p14:creationId xmlns:p14="http://schemas.microsoft.com/office/powerpoint/2010/main" val="1887541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625D8C3-B28F-4FCF-AA9B-6D960A4A0529}"/>
              </a:ext>
            </a:extLst>
          </p:cNvPr>
          <p:cNvSpPr txBox="1">
            <a:spLocks/>
          </p:cNvSpPr>
          <p:nvPr/>
        </p:nvSpPr>
        <p:spPr>
          <a:xfrm>
            <a:off x="1949396" y="807375"/>
            <a:ext cx="1060094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/>
              <a:t>merge(df1, df2, by, all)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D6E406F-7CF2-4E5A-869A-2F993539CC74}"/>
              </a:ext>
            </a:extLst>
          </p:cNvPr>
          <p:cNvCxnSpPr>
            <a:cxnSpLocks/>
          </p:cNvCxnSpPr>
          <p:nvPr/>
        </p:nvCxnSpPr>
        <p:spPr>
          <a:xfrm flipV="1">
            <a:off x="3085107" y="2545687"/>
            <a:ext cx="1725433" cy="8336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0FCB21C-8AB0-49C5-B3B7-C5E6AC40F2EE}"/>
              </a:ext>
            </a:extLst>
          </p:cNvPr>
          <p:cNvSpPr txBox="1"/>
          <p:nvPr/>
        </p:nvSpPr>
        <p:spPr>
          <a:xfrm>
            <a:off x="429371" y="3182910"/>
            <a:ext cx="2716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Two data frames you want to merge together into one</a:t>
            </a:r>
          </a:p>
        </p:txBody>
      </p:sp>
      <p:sp>
        <p:nvSpPr>
          <p:cNvPr id="12" name="Left Bracket 11">
            <a:extLst>
              <a:ext uri="{FF2B5EF4-FFF2-40B4-BE49-F238E27FC236}">
                <a16:creationId xmlns:a16="http://schemas.microsoft.com/office/drawing/2014/main" id="{E3FED0C8-8E96-4CE7-A1E3-B2127801E72B}"/>
              </a:ext>
            </a:extLst>
          </p:cNvPr>
          <p:cNvSpPr/>
          <p:nvPr/>
        </p:nvSpPr>
        <p:spPr>
          <a:xfrm rot="16200000">
            <a:off x="5207270" y="1249018"/>
            <a:ext cx="433691" cy="1767840"/>
          </a:xfrm>
          <a:prstGeom prst="leftBracket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E6D5AFF-7152-426C-8780-DAD7A666772D}"/>
              </a:ext>
            </a:extLst>
          </p:cNvPr>
          <p:cNvCxnSpPr>
            <a:cxnSpLocks/>
          </p:cNvCxnSpPr>
          <p:nvPr/>
        </p:nvCxnSpPr>
        <p:spPr>
          <a:xfrm flipV="1">
            <a:off x="7256891" y="1916093"/>
            <a:ext cx="0" cy="7396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F1822C9-8E4C-415A-9F5B-A7461091A492}"/>
              </a:ext>
            </a:extLst>
          </p:cNvPr>
          <p:cNvSpPr txBox="1"/>
          <p:nvPr/>
        </p:nvSpPr>
        <p:spPr>
          <a:xfrm>
            <a:off x="5605670" y="2655736"/>
            <a:ext cx="31476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Names of 1 or more columns with ID variables that define unique observations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5FC9DE9-B65E-48EB-B5AB-C093775B6FF1}"/>
              </a:ext>
            </a:extLst>
          </p:cNvPr>
          <p:cNvCxnSpPr>
            <a:cxnSpLocks/>
          </p:cNvCxnSpPr>
          <p:nvPr/>
        </p:nvCxnSpPr>
        <p:spPr>
          <a:xfrm flipH="1" flipV="1">
            <a:off x="8165991" y="1804947"/>
            <a:ext cx="742122" cy="85078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973A3C0-97C8-46CC-8077-04C88414B6D6}"/>
              </a:ext>
            </a:extLst>
          </p:cNvPr>
          <p:cNvSpPr txBox="1"/>
          <p:nvPr/>
        </p:nvSpPr>
        <p:spPr>
          <a:xfrm>
            <a:off x="8684150" y="2655736"/>
            <a:ext cx="31476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to deal with observations missing in one of the data frames?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By default R only keeps observations that appear in both data frames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Change using all=TRUE or </a:t>
            </a:r>
            <a:r>
              <a:rPr lang="en-US" sz="2400" dirty="0" err="1"/>
              <a:t>all.x</a:t>
            </a:r>
            <a:r>
              <a:rPr lang="en-US" sz="2400" dirty="0"/>
              <a:t>=TRUE or </a:t>
            </a:r>
            <a:r>
              <a:rPr lang="en-US" sz="2400" dirty="0" err="1"/>
              <a:t>all.y</a:t>
            </a:r>
            <a:r>
              <a:rPr lang="en-US" sz="2400" dirty="0"/>
              <a:t>=TRUE</a:t>
            </a:r>
          </a:p>
          <a:p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0569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 animBg="1"/>
      <p:bldP spid="17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66C2-F365-4575-B01B-01D7CEE2F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Graphing and Graphics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E6ECF-0B73-400D-B77A-F3F66307B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R has excellent built-in graphing capabilities (“base R”)</a:t>
            </a:r>
          </a:p>
          <a:p>
            <a:endParaRPr lang="en-US" dirty="0"/>
          </a:p>
          <a:p>
            <a:r>
              <a:rPr lang="en-US" dirty="0"/>
              <a:t>There are also dedicated plotting packages that do more fancy or more specialized graphs</a:t>
            </a:r>
          </a:p>
          <a:p>
            <a:endParaRPr lang="en-US" dirty="0"/>
          </a:p>
          <a:p>
            <a:r>
              <a:rPr lang="en-US" dirty="0"/>
              <a:t>We will learn plotting in both base R (this week) and </a:t>
            </a:r>
            <a:r>
              <a:rPr lang="en-US" dirty="0" err="1"/>
              <a:t>ggplot</a:t>
            </a:r>
            <a:r>
              <a:rPr lang="en-US" dirty="0"/>
              <a:t> (next week)</a:t>
            </a:r>
          </a:p>
          <a:p>
            <a:pPr lvl="1"/>
            <a:r>
              <a:rPr lang="en-US" dirty="0"/>
              <a:t>Plotting in Base R has a bit more of a learning curve, but is very flexible</a:t>
            </a:r>
          </a:p>
          <a:p>
            <a:pPr lvl="1"/>
            <a:r>
              <a:rPr lang="en-US" dirty="0" err="1"/>
              <a:t>ggplot</a:t>
            </a:r>
            <a:r>
              <a:rPr lang="en-US" dirty="0"/>
              <a:t> makes it very easy to do data exploration and quickly make informative plots, but can be more restrictive</a:t>
            </a:r>
          </a:p>
        </p:txBody>
      </p:sp>
    </p:spTree>
    <p:extLst>
      <p:ext uri="{BB962C8B-B14F-4D97-AF65-F5344CB8AC3E}">
        <p14:creationId xmlns:p14="http://schemas.microsoft.com/office/powerpoint/2010/main" val="3415711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B03E0-618B-495E-9943-40208E220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5C20F-F6D7-425A-B7D8-F78920ABD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4E035F-8EC0-477E-AB78-841608CE4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901" y="702544"/>
            <a:ext cx="9179188" cy="61554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7C1B5D-93E8-4F91-86CB-D5EEF508D35F}"/>
              </a:ext>
            </a:extLst>
          </p:cNvPr>
          <p:cNvSpPr txBox="1"/>
          <p:nvPr/>
        </p:nvSpPr>
        <p:spPr>
          <a:xfrm>
            <a:off x="2840736" y="2980057"/>
            <a:ext cx="3255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all=FALSE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8691CC-85F8-4194-9CB0-EEC3E362E3CF}"/>
              </a:ext>
            </a:extLst>
          </p:cNvPr>
          <p:cNvSpPr txBox="1"/>
          <p:nvPr/>
        </p:nvSpPr>
        <p:spPr>
          <a:xfrm>
            <a:off x="6830170" y="2950664"/>
            <a:ext cx="4268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/>
              <a:t>all.x</a:t>
            </a:r>
            <a:r>
              <a:rPr lang="en-US" sz="3200" dirty="0"/>
              <a:t>=TRUE, </a:t>
            </a:r>
            <a:r>
              <a:rPr lang="en-US" sz="3200" dirty="0" err="1"/>
              <a:t>all.y</a:t>
            </a:r>
            <a:r>
              <a:rPr lang="en-US" sz="3200" dirty="0"/>
              <a:t>=FALSE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43951E-9565-4C03-98F8-5BE635B43810}"/>
              </a:ext>
            </a:extLst>
          </p:cNvPr>
          <p:cNvSpPr txBox="1"/>
          <p:nvPr/>
        </p:nvSpPr>
        <p:spPr>
          <a:xfrm>
            <a:off x="1949395" y="6239430"/>
            <a:ext cx="4268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/>
              <a:t>all.x</a:t>
            </a:r>
            <a:r>
              <a:rPr lang="en-US" sz="3200" dirty="0"/>
              <a:t>=FALSE, </a:t>
            </a:r>
            <a:r>
              <a:rPr lang="en-US" sz="3200" dirty="0" err="1"/>
              <a:t>all.y</a:t>
            </a:r>
            <a:r>
              <a:rPr lang="en-US" sz="3200" dirty="0"/>
              <a:t>=TRUE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8B7E2C-1BB3-452E-9E94-C0A1F1342889}"/>
              </a:ext>
            </a:extLst>
          </p:cNvPr>
          <p:cNvSpPr txBox="1"/>
          <p:nvPr/>
        </p:nvSpPr>
        <p:spPr>
          <a:xfrm>
            <a:off x="7757491" y="6273225"/>
            <a:ext cx="4268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all=TRUE</a:t>
            </a:r>
          </a:p>
        </p:txBody>
      </p:sp>
    </p:spTree>
    <p:extLst>
      <p:ext uri="{BB962C8B-B14F-4D97-AF65-F5344CB8AC3E}">
        <p14:creationId xmlns:p14="http://schemas.microsoft.com/office/powerpoint/2010/main" val="825278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721CF-D014-431E-8154-06602508F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162" y="-16451"/>
            <a:ext cx="10515600" cy="1325563"/>
          </a:xfrm>
        </p:spPr>
        <p:txBody>
          <a:bodyPr/>
          <a:lstStyle/>
          <a:p>
            <a:r>
              <a:rPr lang="en-US" dirty="0"/>
              <a:t>Some cool plots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AA51E6-6064-4E9E-A075-2C24E2D9D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62" y="1527048"/>
            <a:ext cx="5847838" cy="30166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D329F4-2E8D-40F3-9049-D7AA196C184C}"/>
              </a:ext>
            </a:extLst>
          </p:cNvPr>
          <p:cNvSpPr txBox="1"/>
          <p:nvPr/>
        </p:nvSpPr>
        <p:spPr>
          <a:xfrm>
            <a:off x="248162" y="4684621"/>
            <a:ext cx="5847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Maps of spatial and seasonal variation in temperature change (Moore et al, 2017)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71F0F3-7372-4CA6-A6B4-E05B6D83D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439" y="0"/>
            <a:ext cx="5077163" cy="62510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AC048A-F41A-4D3F-8EB6-DAE6C742DDAE}"/>
              </a:ext>
            </a:extLst>
          </p:cNvPr>
          <p:cNvSpPr txBox="1"/>
          <p:nvPr/>
        </p:nvSpPr>
        <p:spPr>
          <a:xfrm>
            <a:off x="5888736" y="6211669"/>
            <a:ext cx="6467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Summary graphs of Total Factor Productivity growth in agriculture and temperature and </a:t>
            </a:r>
            <a:r>
              <a:rPr lang="en-US" dirty="0" err="1"/>
              <a:t>precip</a:t>
            </a:r>
            <a:r>
              <a:rPr lang="en-US" dirty="0"/>
              <a:t> changes (Ortiz-</a:t>
            </a:r>
            <a:r>
              <a:rPr lang="en-US" dirty="0" err="1"/>
              <a:t>Bobea</a:t>
            </a:r>
            <a:r>
              <a:rPr lang="en-US" dirty="0"/>
              <a:t> et al. 2020)</a:t>
            </a:r>
          </a:p>
        </p:txBody>
      </p:sp>
    </p:spTree>
    <p:extLst>
      <p:ext uri="{BB962C8B-B14F-4D97-AF65-F5344CB8AC3E}">
        <p14:creationId xmlns:p14="http://schemas.microsoft.com/office/powerpoint/2010/main" val="1478608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95DD8-4D9C-4DB7-8A46-ADD1B7CF5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8512" y="2257933"/>
            <a:ext cx="2106168" cy="1325563"/>
          </a:xfrm>
        </p:spPr>
        <p:txBody>
          <a:bodyPr>
            <a:normAutofit fontScale="90000"/>
          </a:bodyPr>
          <a:lstStyle/>
          <a:p>
            <a:r>
              <a:rPr lang="en-US" sz="6000" b="1" dirty="0"/>
              <a:t>plot(x)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CD5243-0185-4E5A-B5A4-F67500E47953}"/>
              </a:ext>
            </a:extLst>
          </p:cNvPr>
          <p:cNvSpPr txBox="1"/>
          <p:nvPr/>
        </p:nvSpPr>
        <p:spPr>
          <a:xfrm>
            <a:off x="320040" y="3398830"/>
            <a:ext cx="3136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Basic plotting function is plot()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7A61AC5-DEEE-4D45-9AFF-0FD85042BDEF}"/>
              </a:ext>
            </a:extLst>
          </p:cNvPr>
          <p:cNvSpPr txBox="1">
            <a:spLocks/>
          </p:cNvSpPr>
          <p:nvPr/>
        </p:nvSpPr>
        <p:spPr>
          <a:xfrm>
            <a:off x="581981" y="52629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Many object types in R have plotting methods associated with them. </a:t>
            </a:r>
          </a:p>
          <a:p>
            <a:endParaRPr lang="en-US" dirty="0"/>
          </a:p>
          <a:p>
            <a:r>
              <a:rPr lang="en-US" dirty="0"/>
              <a:t>So if you don’t specify anything else, what you get depends on what kind of object x is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F582E3F-8947-4CFE-A75C-C9D675AD1449}"/>
              </a:ext>
            </a:extLst>
          </p:cNvPr>
          <p:cNvCxnSpPr/>
          <p:nvPr/>
        </p:nvCxnSpPr>
        <p:spPr>
          <a:xfrm flipV="1">
            <a:off x="3154680" y="813816"/>
            <a:ext cx="4626864" cy="19659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3AE8CCD-88CB-4A0D-AF5B-AFCE378A6257}"/>
              </a:ext>
            </a:extLst>
          </p:cNvPr>
          <p:cNvSpPr txBox="1"/>
          <p:nvPr/>
        </p:nvSpPr>
        <p:spPr>
          <a:xfrm rot="20174916">
            <a:off x="4424171" y="1189902"/>
            <a:ext cx="3136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is a data-frame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D1F885A-E8FD-465E-88F6-D403AC547F7B}"/>
              </a:ext>
            </a:extLst>
          </p:cNvPr>
          <p:cNvCxnSpPr>
            <a:cxnSpLocks/>
          </p:cNvCxnSpPr>
          <p:nvPr/>
        </p:nvCxnSpPr>
        <p:spPr>
          <a:xfrm rot="620743">
            <a:off x="3104341" y="3359441"/>
            <a:ext cx="5017007" cy="3871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00C3270-DADE-4A3A-AAB4-D6ABAC4E66C9}"/>
              </a:ext>
            </a:extLst>
          </p:cNvPr>
          <p:cNvSpPr txBox="1"/>
          <p:nvPr/>
        </p:nvSpPr>
        <p:spPr>
          <a:xfrm rot="895615">
            <a:off x="4637483" y="3298296"/>
            <a:ext cx="3136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is a spatial data object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02F026-0219-46B2-B6F7-95B1F217F8AA}"/>
              </a:ext>
            </a:extLst>
          </p:cNvPr>
          <p:cNvSpPr txBox="1"/>
          <p:nvPr/>
        </p:nvSpPr>
        <p:spPr>
          <a:xfrm>
            <a:off x="8202168" y="570812"/>
            <a:ext cx="3255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Scatter plots of columns in 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00ED8B-301F-4702-B75B-AC791A820334}"/>
              </a:ext>
            </a:extLst>
          </p:cNvPr>
          <p:cNvSpPr txBox="1"/>
          <p:nvPr/>
        </p:nvSpPr>
        <p:spPr>
          <a:xfrm>
            <a:off x="8202168" y="3961558"/>
            <a:ext cx="3255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map</a:t>
            </a:r>
          </a:p>
        </p:txBody>
      </p:sp>
    </p:spTree>
    <p:extLst>
      <p:ext uri="{BB962C8B-B14F-4D97-AF65-F5344CB8AC3E}">
        <p14:creationId xmlns:p14="http://schemas.microsoft.com/office/powerpoint/2010/main" val="3243119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D9FFC-50F6-4621-8647-475B036C3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Relationships Between Two Variables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4E6D69-144D-45EA-8ECD-873A10AE9DD9}"/>
              </a:ext>
            </a:extLst>
          </p:cNvPr>
          <p:cNvSpPr txBox="1">
            <a:spLocks/>
          </p:cNvSpPr>
          <p:nvPr/>
        </p:nvSpPr>
        <p:spPr>
          <a:xfrm>
            <a:off x="1249680" y="1690688"/>
            <a:ext cx="1060094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/>
              <a:t>plot(x, y, type, </a:t>
            </a:r>
            <a:r>
              <a:rPr lang="en-US" sz="6000" b="1" dirty="0" err="1"/>
              <a:t>xlab</a:t>
            </a:r>
            <a:r>
              <a:rPr lang="en-US" sz="6000" b="1" dirty="0"/>
              <a:t>, </a:t>
            </a:r>
            <a:r>
              <a:rPr lang="en-US" sz="6000" b="1" dirty="0" err="1"/>
              <a:t>ylab</a:t>
            </a:r>
            <a:r>
              <a:rPr lang="en-US" sz="6000" b="1" dirty="0"/>
              <a:t> ,main)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95E4F0C-CEF8-4DEA-AFED-635358CF746D}"/>
              </a:ext>
            </a:extLst>
          </p:cNvPr>
          <p:cNvCxnSpPr>
            <a:cxnSpLocks/>
          </p:cNvCxnSpPr>
          <p:nvPr/>
        </p:nvCxnSpPr>
        <p:spPr>
          <a:xfrm flipV="1">
            <a:off x="2066544" y="2842832"/>
            <a:ext cx="585216" cy="5675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734A745-B640-447F-A6E0-1FD378485DD0}"/>
              </a:ext>
            </a:extLst>
          </p:cNvPr>
          <p:cNvCxnSpPr>
            <a:cxnSpLocks/>
          </p:cNvCxnSpPr>
          <p:nvPr/>
        </p:nvCxnSpPr>
        <p:spPr>
          <a:xfrm flipV="1">
            <a:off x="3578352" y="2842832"/>
            <a:ext cx="0" cy="7217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3583925-B3C0-4FB0-BF0E-37854CD2CA87}"/>
              </a:ext>
            </a:extLst>
          </p:cNvPr>
          <p:cNvCxnSpPr>
            <a:cxnSpLocks/>
          </p:cNvCxnSpPr>
          <p:nvPr/>
        </p:nvCxnSpPr>
        <p:spPr>
          <a:xfrm flipV="1">
            <a:off x="4626864" y="2842832"/>
            <a:ext cx="0" cy="7217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74B38A6-D3FC-47DA-B46A-98F70B2555C5}"/>
              </a:ext>
            </a:extLst>
          </p:cNvPr>
          <p:cNvCxnSpPr>
            <a:cxnSpLocks/>
          </p:cNvCxnSpPr>
          <p:nvPr/>
        </p:nvCxnSpPr>
        <p:spPr>
          <a:xfrm flipV="1">
            <a:off x="6178296" y="2811400"/>
            <a:ext cx="0" cy="7217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A7A14B5-162B-47BD-9707-458EB654CE89}"/>
              </a:ext>
            </a:extLst>
          </p:cNvPr>
          <p:cNvCxnSpPr>
            <a:cxnSpLocks/>
          </p:cNvCxnSpPr>
          <p:nvPr/>
        </p:nvCxnSpPr>
        <p:spPr>
          <a:xfrm flipV="1">
            <a:off x="7848600" y="2811400"/>
            <a:ext cx="0" cy="7217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C0E92C9-50E9-431E-AAA7-94C10B948306}"/>
              </a:ext>
            </a:extLst>
          </p:cNvPr>
          <p:cNvCxnSpPr>
            <a:cxnSpLocks/>
          </p:cNvCxnSpPr>
          <p:nvPr/>
        </p:nvCxnSpPr>
        <p:spPr>
          <a:xfrm flipV="1">
            <a:off x="9683496" y="2765743"/>
            <a:ext cx="0" cy="7217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4D2B09-A037-4E39-AE5D-4E63CB4F98E0}"/>
              </a:ext>
            </a:extLst>
          </p:cNvPr>
          <p:cNvSpPr txBox="1"/>
          <p:nvPr/>
        </p:nvSpPr>
        <p:spPr>
          <a:xfrm>
            <a:off x="1408176" y="3564572"/>
            <a:ext cx="1316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X-axis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6D1EB4-C4EE-4D84-8938-E1C8B1616F1F}"/>
              </a:ext>
            </a:extLst>
          </p:cNvPr>
          <p:cNvSpPr txBox="1"/>
          <p:nvPr/>
        </p:nvSpPr>
        <p:spPr>
          <a:xfrm>
            <a:off x="3017520" y="3583496"/>
            <a:ext cx="1316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y-axis data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83987B-A6CE-4FBD-A8FC-B762F1261601}"/>
              </a:ext>
            </a:extLst>
          </p:cNvPr>
          <p:cNvSpPr txBox="1"/>
          <p:nvPr/>
        </p:nvSpPr>
        <p:spPr>
          <a:xfrm>
            <a:off x="4334256" y="3583496"/>
            <a:ext cx="1316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Type of plot:</a:t>
            </a:r>
          </a:p>
          <a:p>
            <a:r>
              <a:rPr lang="en-US" dirty="0"/>
              <a:t>“l” – line</a:t>
            </a:r>
          </a:p>
          <a:p>
            <a:r>
              <a:rPr lang="en-US" dirty="0"/>
              <a:t>“p” – point</a:t>
            </a:r>
          </a:p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158B49-A59C-4C9B-AE44-3870D4DC4E3A}"/>
              </a:ext>
            </a:extLst>
          </p:cNvPr>
          <p:cNvSpPr txBox="1"/>
          <p:nvPr/>
        </p:nvSpPr>
        <p:spPr>
          <a:xfrm>
            <a:off x="5891784" y="3533140"/>
            <a:ext cx="1316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X-axis title</a:t>
            </a: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E7185FC-1A12-4F34-89F7-4DFB8E068C2C}"/>
              </a:ext>
            </a:extLst>
          </p:cNvPr>
          <p:cNvSpPr txBox="1"/>
          <p:nvPr/>
        </p:nvSpPr>
        <p:spPr>
          <a:xfrm>
            <a:off x="7385303" y="3533139"/>
            <a:ext cx="1316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y-axis title</a:t>
            </a:r>
          </a:p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3F75E2E-9030-46CC-9D3C-5196A19635C1}"/>
              </a:ext>
            </a:extLst>
          </p:cNvPr>
          <p:cNvSpPr txBox="1"/>
          <p:nvPr/>
        </p:nvSpPr>
        <p:spPr>
          <a:xfrm>
            <a:off x="9177528" y="3517216"/>
            <a:ext cx="1316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Plot title</a:t>
            </a:r>
          </a:p>
          <a:p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6372B362-6FE2-4A18-B31D-EA9B60029E05}"/>
              </a:ext>
            </a:extLst>
          </p:cNvPr>
          <p:cNvSpPr txBox="1">
            <a:spLocks/>
          </p:cNvSpPr>
          <p:nvPr/>
        </p:nvSpPr>
        <p:spPr>
          <a:xfrm>
            <a:off x="533400" y="4979626"/>
            <a:ext cx="11125200" cy="17513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Other plotting parameters (there are lots! Look at documentation in ?plot):</a:t>
            </a:r>
          </a:p>
          <a:p>
            <a:pPr marL="571500" indent="-571500">
              <a:buFontTx/>
              <a:buChar char="-"/>
            </a:pPr>
            <a:r>
              <a:rPr lang="en-US" dirty="0" err="1"/>
              <a:t>pch</a:t>
            </a:r>
            <a:r>
              <a:rPr lang="en-US" dirty="0"/>
              <a:t> – type of point</a:t>
            </a:r>
          </a:p>
          <a:p>
            <a:pPr marL="571500" indent="-571500">
              <a:buFontTx/>
              <a:buChar char="-"/>
            </a:pPr>
            <a:r>
              <a:rPr lang="en-US" dirty="0" err="1"/>
              <a:t>cex</a:t>
            </a:r>
            <a:r>
              <a:rPr lang="en-US" dirty="0"/>
              <a:t> – point size</a:t>
            </a:r>
          </a:p>
          <a:p>
            <a:pPr marL="571500" indent="-571500">
              <a:buFontTx/>
              <a:buChar char="-"/>
            </a:pPr>
            <a:r>
              <a:rPr lang="en-US" dirty="0" err="1"/>
              <a:t>lwd</a:t>
            </a:r>
            <a:r>
              <a:rPr lang="en-US" dirty="0"/>
              <a:t> – line </a:t>
            </a:r>
          </a:p>
          <a:p>
            <a:pPr marL="571500" indent="-571500">
              <a:buFontTx/>
              <a:buChar char="-"/>
            </a:pPr>
            <a:r>
              <a:rPr lang="en-US" dirty="0" err="1"/>
              <a:t>xlim</a:t>
            </a:r>
            <a:r>
              <a:rPr lang="en-US" dirty="0"/>
              <a:t>, </a:t>
            </a:r>
            <a:r>
              <a:rPr lang="en-US" dirty="0" err="1"/>
              <a:t>ylim</a:t>
            </a:r>
            <a:r>
              <a:rPr lang="en-US" dirty="0"/>
              <a:t> – limits of x and y axes</a:t>
            </a:r>
          </a:p>
          <a:p>
            <a:pPr marL="571500" indent="-571500">
              <a:buFontTx/>
              <a:buChar char="-"/>
            </a:pPr>
            <a:r>
              <a:rPr lang="en-US" dirty="0"/>
              <a:t>las – orientation of axis text</a:t>
            </a:r>
          </a:p>
          <a:p>
            <a:pPr marL="571500" indent="-571500">
              <a:buFontTx/>
              <a:buChar char="-"/>
            </a:pPr>
            <a:endParaRPr lang="en-US" dirty="0"/>
          </a:p>
          <a:p>
            <a:r>
              <a:rPr lang="en-US" dirty="0"/>
              <a:t>Even more characteristics of plotting are controlled using par() – plotting </a:t>
            </a:r>
            <a:r>
              <a:rPr lang="en-US" b="1" dirty="0" err="1"/>
              <a:t>par</a:t>
            </a:r>
            <a:r>
              <a:rPr lang="en-US" dirty="0" err="1"/>
              <a:t>arameters</a:t>
            </a:r>
            <a:r>
              <a:rPr lang="en-US" dirty="0"/>
              <a:t> – check them out using ?par</a:t>
            </a:r>
          </a:p>
        </p:txBody>
      </p:sp>
    </p:spTree>
    <p:extLst>
      <p:ext uri="{BB962C8B-B14F-4D97-AF65-F5344CB8AC3E}">
        <p14:creationId xmlns:p14="http://schemas.microsoft.com/office/powerpoint/2010/main" val="1699984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7C349-6CC4-4510-8C43-BE4B1E9B2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" y="-37675"/>
            <a:ext cx="10515600" cy="1325563"/>
          </a:xfrm>
        </p:spPr>
        <p:txBody>
          <a:bodyPr/>
          <a:lstStyle/>
          <a:p>
            <a:r>
              <a:rPr lang="en-US" dirty="0"/>
              <a:t>Other types of plots in Base 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809A54-3246-4187-B276-C196BF6CB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89" y="1215426"/>
            <a:ext cx="3543494" cy="19025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15E53DC-0DB9-4326-9BA2-A5B07BFC645A}"/>
              </a:ext>
            </a:extLst>
          </p:cNvPr>
          <p:cNvSpPr txBox="1"/>
          <p:nvPr/>
        </p:nvSpPr>
        <p:spPr>
          <a:xfrm>
            <a:off x="288689" y="2898706"/>
            <a:ext cx="48097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Histogram</a:t>
            </a:r>
          </a:p>
          <a:p>
            <a:r>
              <a:rPr lang="en-US" dirty="0"/>
              <a:t>hist(numeric)</a:t>
            </a:r>
          </a:p>
          <a:p>
            <a:r>
              <a:rPr lang="en-US" dirty="0"/>
              <a:t>Plot the distribution of a vector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D7E389-7292-4A86-B389-DAABD6EFB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777" y="966981"/>
            <a:ext cx="3671062" cy="26058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1FB875-9B98-44EB-BD37-0C70116996E6}"/>
              </a:ext>
            </a:extLst>
          </p:cNvPr>
          <p:cNvSpPr txBox="1"/>
          <p:nvPr/>
        </p:nvSpPr>
        <p:spPr>
          <a:xfrm>
            <a:off x="9292082" y="2194683"/>
            <a:ext cx="48097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Bar Plot</a:t>
            </a:r>
          </a:p>
          <a:p>
            <a:r>
              <a:rPr lang="en-US" dirty="0" err="1"/>
              <a:t>barplot</a:t>
            </a:r>
            <a:r>
              <a:rPr lang="en-US" dirty="0"/>
              <a:t>(numeric)</a:t>
            </a:r>
          </a:p>
          <a:p>
            <a:r>
              <a:rPr lang="en-US" dirty="0"/>
              <a:t>Plot values in a vector as bars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098E0A-97AB-4F91-8369-09A13D006B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0619" y="4279392"/>
            <a:ext cx="3805220" cy="21692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B0AD5B-24A8-4BCA-B8B3-953D47C29EDF}"/>
              </a:ext>
            </a:extLst>
          </p:cNvPr>
          <p:cNvSpPr txBox="1"/>
          <p:nvPr/>
        </p:nvSpPr>
        <p:spPr>
          <a:xfrm>
            <a:off x="8998131" y="4760824"/>
            <a:ext cx="48097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Bar Plot</a:t>
            </a:r>
          </a:p>
          <a:p>
            <a:r>
              <a:rPr lang="en-US" dirty="0" err="1"/>
              <a:t>barplot</a:t>
            </a:r>
            <a:r>
              <a:rPr lang="en-US" dirty="0"/>
              <a:t>(matrix)</a:t>
            </a:r>
          </a:p>
          <a:p>
            <a:r>
              <a:rPr lang="en-US" dirty="0"/>
              <a:t>Plot columns of a matrix as bars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25794E-59DA-4522-98CD-65129D0FFD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59294"/>
            <a:ext cx="2953649" cy="28987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E146BB4-E8BE-4349-886D-B1AD1908B0A8}"/>
              </a:ext>
            </a:extLst>
          </p:cNvPr>
          <p:cNvSpPr txBox="1"/>
          <p:nvPr/>
        </p:nvSpPr>
        <p:spPr>
          <a:xfrm>
            <a:off x="2899918" y="4348369"/>
            <a:ext cx="23944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Box Plot</a:t>
            </a:r>
          </a:p>
          <a:p>
            <a:r>
              <a:rPr lang="en-US" dirty="0"/>
              <a:t>boxplot(numeric or </a:t>
            </a:r>
            <a:r>
              <a:rPr lang="en-US" dirty="0" err="1"/>
              <a:t>forumula</a:t>
            </a:r>
            <a:r>
              <a:rPr lang="en-US" dirty="0"/>
              <a:t>)</a:t>
            </a:r>
          </a:p>
          <a:p>
            <a:r>
              <a:rPr lang="en-US" dirty="0"/>
              <a:t>Plot the distribution of a vector, can split by a factor using formula (e.g. </a:t>
            </a:r>
            <a:r>
              <a:rPr lang="en-US" dirty="0" err="1"/>
              <a:t>mpg~cyl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54277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EE763-2A97-4F50-B096-93D6A8291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Layering Up a Plot Step by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18C17-7D2A-4060-9EEF-0944CE4D7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" y="1825624"/>
            <a:ext cx="11768328" cy="451116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par(</a:t>
            </a:r>
            <a:r>
              <a:rPr lang="en-US" dirty="0">
                <a:solidFill>
                  <a:schemeClr val="accent1"/>
                </a:solidFill>
              </a:rPr>
              <a:t>set general features, e.g. layout, of all subsequent plots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b="1" dirty="0"/>
              <a:t>plot(</a:t>
            </a:r>
            <a:r>
              <a:rPr lang="en-US" b="1" dirty="0">
                <a:solidFill>
                  <a:schemeClr val="accent1"/>
                </a:solidFill>
              </a:rPr>
              <a:t>create plot – this plot will be “active” until another plot is made</a:t>
            </a:r>
            <a:r>
              <a:rPr lang="en-US" b="1" dirty="0"/>
              <a:t>)</a:t>
            </a:r>
          </a:p>
          <a:p>
            <a:pPr marL="0" indent="0">
              <a:buNone/>
            </a:pPr>
            <a:r>
              <a:rPr lang="en-US" dirty="0"/>
              <a:t>lines(</a:t>
            </a:r>
            <a:r>
              <a:rPr lang="en-US" dirty="0">
                <a:solidFill>
                  <a:schemeClr val="accent1"/>
                </a:solidFill>
              </a:rPr>
              <a:t>add lines to plot using </a:t>
            </a:r>
            <a:r>
              <a:rPr lang="en-US" dirty="0" err="1">
                <a:solidFill>
                  <a:schemeClr val="accent1"/>
                </a:solidFill>
              </a:rPr>
              <a:t>x,y</a:t>
            </a:r>
            <a:r>
              <a:rPr lang="en-US" dirty="0">
                <a:solidFill>
                  <a:schemeClr val="accent1"/>
                </a:solidFill>
              </a:rPr>
              <a:t> coordinates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points(</a:t>
            </a:r>
            <a:r>
              <a:rPr lang="en-US" dirty="0">
                <a:solidFill>
                  <a:schemeClr val="accent1"/>
                </a:solidFill>
              </a:rPr>
              <a:t>add points to plot using </a:t>
            </a:r>
            <a:r>
              <a:rPr lang="en-US" dirty="0" err="1">
                <a:solidFill>
                  <a:schemeClr val="accent1"/>
                </a:solidFill>
              </a:rPr>
              <a:t>x,y</a:t>
            </a:r>
            <a:r>
              <a:rPr lang="en-US" dirty="0">
                <a:solidFill>
                  <a:schemeClr val="accent1"/>
                </a:solidFill>
              </a:rPr>
              <a:t> coordinates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legend(</a:t>
            </a:r>
            <a:r>
              <a:rPr lang="en-US" dirty="0">
                <a:solidFill>
                  <a:schemeClr val="accent1"/>
                </a:solidFill>
              </a:rPr>
              <a:t>add legend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axis(</a:t>
            </a:r>
            <a:r>
              <a:rPr lang="en-US" dirty="0">
                <a:solidFill>
                  <a:schemeClr val="accent1"/>
                </a:solidFill>
              </a:rPr>
              <a:t>add customized axes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text(</a:t>
            </a:r>
            <a:r>
              <a:rPr lang="en-US" dirty="0">
                <a:solidFill>
                  <a:schemeClr val="accent1"/>
                </a:solidFill>
              </a:rPr>
              <a:t>add text using </a:t>
            </a:r>
            <a:r>
              <a:rPr lang="en-US" dirty="0" err="1">
                <a:solidFill>
                  <a:schemeClr val="accent1"/>
                </a:solidFill>
              </a:rPr>
              <a:t>x,y</a:t>
            </a:r>
            <a:r>
              <a:rPr lang="en-US" dirty="0">
                <a:solidFill>
                  <a:schemeClr val="accent1"/>
                </a:solidFill>
              </a:rPr>
              <a:t> coordinates</a:t>
            </a:r>
            <a:r>
              <a:rPr lang="en-US" dirty="0"/>
              <a:t>) </a:t>
            </a:r>
          </a:p>
          <a:p>
            <a:pPr marL="0" indent="0">
              <a:buNone/>
            </a:pPr>
            <a:r>
              <a:rPr lang="en-US" dirty="0" err="1"/>
              <a:t>mtext</a:t>
            </a:r>
            <a:r>
              <a:rPr lang="en-US" dirty="0"/>
              <a:t>(</a:t>
            </a:r>
            <a:r>
              <a:rPr lang="en-US" dirty="0">
                <a:solidFill>
                  <a:schemeClr val="accent1"/>
                </a:solidFill>
              </a:rPr>
              <a:t>add text to plot margins using </a:t>
            </a:r>
            <a:r>
              <a:rPr lang="en-US" dirty="0" err="1">
                <a:solidFill>
                  <a:schemeClr val="accent1"/>
                </a:solidFill>
              </a:rPr>
              <a:t>x,y</a:t>
            </a:r>
            <a:r>
              <a:rPr lang="en-US" dirty="0">
                <a:solidFill>
                  <a:schemeClr val="accent1"/>
                </a:solidFill>
              </a:rPr>
              <a:t> coordinates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title(</a:t>
            </a:r>
            <a:r>
              <a:rPr lang="en-US" dirty="0">
                <a:solidFill>
                  <a:schemeClr val="accent1"/>
                </a:solidFill>
              </a:rPr>
              <a:t>customize axis titles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rrow: Up-Down 3">
            <a:extLst>
              <a:ext uri="{FF2B5EF4-FFF2-40B4-BE49-F238E27FC236}">
                <a16:creationId xmlns:a16="http://schemas.microsoft.com/office/drawing/2014/main" id="{94A69B18-9EDB-4F42-8D79-D45FFF663F96}"/>
              </a:ext>
            </a:extLst>
          </p:cNvPr>
          <p:cNvSpPr/>
          <p:nvPr/>
        </p:nvSpPr>
        <p:spPr>
          <a:xfrm>
            <a:off x="8586216" y="2891728"/>
            <a:ext cx="704088" cy="2962656"/>
          </a:xfrm>
          <a:prstGeom prst="upDownArrow">
            <a:avLst/>
          </a:prstGeom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A95157-A276-4146-A446-E7458BFF98EE}"/>
              </a:ext>
            </a:extLst>
          </p:cNvPr>
          <p:cNvSpPr txBox="1"/>
          <p:nvPr/>
        </p:nvSpPr>
        <p:spPr>
          <a:xfrm>
            <a:off x="9290304" y="3860357"/>
            <a:ext cx="2194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Lots of Options for Customizing Figures!</a:t>
            </a:r>
          </a:p>
        </p:txBody>
      </p:sp>
    </p:spTree>
    <p:extLst>
      <p:ext uri="{BB962C8B-B14F-4D97-AF65-F5344CB8AC3E}">
        <p14:creationId xmlns:p14="http://schemas.microsoft.com/office/powerpoint/2010/main" val="1876306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0972E-8D8C-4BD3-A434-030E9E599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21" y="-211432"/>
            <a:ext cx="10515600" cy="1325563"/>
          </a:xfrm>
        </p:spPr>
        <p:txBody>
          <a:bodyPr/>
          <a:lstStyle/>
          <a:p>
            <a:r>
              <a:rPr lang="en-US" dirty="0"/>
              <a:t>Colors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253CF-6DDD-4594-9878-95A08412E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564" y="733647"/>
            <a:ext cx="5768844" cy="615625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Colors can be represented either with hexadecimal codes (HEX), red green blue values (RGB) or names (often easiest to start with names)</a:t>
            </a:r>
          </a:p>
          <a:p>
            <a:endParaRPr lang="en-US" dirty="0"/>
          </a:p>
          <a:p>
            <a:r>
              <a:rPr lang="en-US" dirty="0"/>
              <a:t>See the names of 657 colors in R by calling colors()</a:t>
            </a:r>
          </a:p>
          <a:p>
            <a:endParaRPr lang="en-US" dirty="0"/>
          </a:p>
          <a:p>
            <a:r>
              <a:rPr lang="en-US" dirty="0"/>
              <a:t>Websites and packages can help create attractive color palettes, for instance, </a:t>
            </a:r>
            <a:r>
              <a:rPr lang="en-US" dirty="0" err="1"/>
              <a:t>ColorBrewer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https://colorbrewer2.org/</a:t>
            </a:r>
            <a:endParaRPr lang="en-US" dirty="0"/>
          </a:p>
          <a:p>
            <a:endParaRPr lang="en-US" dirty="0"/>
          </a:p>
          <a:p>
            <a:r>
              <a:rPr lang="en-US" dirty="0"/>
              <a:t>Several useful guides for creating color schemes in R are on the “Useful R Links and Resources” page on Canvas</a:t>
            </a:r>
          </a:p>
          <a:p>
            <a:pPr lvl="1"/>
            <a:r>
              <a:rPr lang="en-US" dirty="0"/>
              <a:t>Color palettes inspired by national park posters: </a:t>
            </a:r>
            <a:r>
              <a:rPr lang="en-US" dirty="0">
                <a:hlinkClick r:id="rId3"/>
              </a:rPr>
              <a:t>https://github.com/katiejolly/nationalparkcolors</a:t>
            </a:r>
            <a:endParaRPr lang="en-US" dirty="0"/>
          </a:p>
          <a:p>
            <a:pPr lvl="1"/>
            <a:r>
              <a:rPr lang="en-US" dirty="0"/>
              <a:t>Deep learning for color palettes: </a:t>
            </a:r>
            <a:r>
              <a:rPr lang="en-US" dirty="0">
                <a:hlinkClick r:id="rId4"/>
              </a:rPr>
              <a:t>http://colormind.io/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17DA76-D834-4714-AE9A-3BDBCCD64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6408" y="937069"/>
            <a:ext cx="5931648" cy="546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53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B8DC1-4B12-448F-933E-43E4B4D14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Characters and </a:t>
            </a:r>
            <a:r>
              <a:rPr lang="en-US" dirty="0" err="1"/>
              <a:t>Linetypes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3CC2E5-3143-41E3-B804-13A8AF4D9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837" y="1825625"/>
            <a:ext cx="3382491" cy="3429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84938B-7BE9-4DF7-9A28-68E7E90E573F}"/>
              </a:ext>
            </a:extLst>
          </p:cNvPr>
          <p:cNvSpPr txBox="1"/>
          <p:nvPr/>
        </p:nvSpPr>
        <p:spPr>
          <a:xfrm>
            <a:off x="338328" y="5554154"/>
            <a:ext cx="3989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Plotting Characters (</a:t>
            </a:r>
            <a:r>
              <a:rPr lang="en-US" sz="2800" dirty="0" err="1"/>
              <a:t>pch</a:t>
            </a:r>
            <a:r>
              <a:rPr lang="en-US" sz="2800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B7DB9B-544D-44E7-BFB4-E18391DD9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762" y="1825625"/>
            <a:ext cx="3514355" cy="35522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A176AD-F8CD-4189-BE60-BBAA5F0B695E}"/>
              </a:ext>
            </a:extLst>
          </p:cNvPr>
          <p:cNvSpPr txBox="1"/>
          <p:nvPr/>
        </p:nvSpPr>
        <p:spPr>
          <a:xfrm>
            <a:off x="6973818" y="5618342"/>
            <a:ext cx="3989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Linetypes</a:t>
            </a:r>
            <a:r>
              <a:rPr lang="en-US" sz="2800" dirty="0"/>
              <a:t> (</a:t>
            </a:r>
            <a:r>
              <a:rPr lang="en-US" sz="2800" dirty="0" err="1"/>
              <a:t>lty</a:t>
            </a:r>
            <a:r>
              <a:rPr lang="en-US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44209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19979</TotalTime>
  <Words>1144</Words>
  <Application>Microsoft Office PowerPoint</Application>
  <PresentationFormat>Widescreen</PresentationFormat>
  <Paragraphs>154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Office Theme</vt:lpstr>
      <vt:lpstr>ESP 106 Plotting, Part 1</vt:lpstr>
      <vt:lpstr>Graphing and Graphics in R</vt:lpstr>
      <vt:lpstr>Some cool plots</vt:lpstr>
      <vt:lpstr>plot(x)</vt:lpstr>
      <vt:lpstr>Plotting Relationships Between Two Variables</vt:lpstr>
      <vt:lpstr>Other types of plots in Base R</vt:lpstr>
      <vt:lpstr>Layering Up a Plot Step by Step</vt:lpstr>
      <vt:lpstr>Colors in R</vt:lpstr>
      <vt:lpstr>Plotting Characters and Linetypes</vt:lpstr>
      <vt:lpstr>PowerPoint Presentation</vt:lpstr>
      <vt:lpstr>PowerPoint Presentation</vt:lpstr>
      <vt:lpstr>Subplots</vt:lpstr>
      <vt:lpstr>Intro to Lab 3</vt:lpstr>
      <vt:lpstr>Plot 1 – Uganda and South Africa as Examples</vt:lpstr>
      <vt:lpstr>Plot 2</vt:lpstr>
      <vt:lpstr>Plot 2 – Stretch Goal – Color by Continent</vt:lpstr>
      <vt:lpstr>Some Useful Functions</vt:lpstr>
      <vt:lpstr>Merging Two Data Frames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ESP 106: Graphing, Part 1</dc:title>
  <dc:creator>Frances C Moore</dc:creator>
  <cp:lastModifiedBy>R H</cp:lastModifiedBy>
  <cp:revision>49</cp:revision>
  <dcterms:created xsi:type="dcterms:W3CDTF">2021-01-05T00:10:59Z</dcterms:created>
  <dcterms:modified xsi:type="dcterms:W3CDTF">2023-01-23T05:07:02Z</dcterms:modified>
</cp:coreProperties>
</file>

<file path=docProps/thumbnail.jpeg>
</file>